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8_3362F437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0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28" r:id="rId15"/>
    <p:sldId id="329" r:id="rId16"/>
    <p:sldId id="322" r:id="rId17"/>
    <p:sldId id="332" r:id="rId18"/>
    <p:sldId id="33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481" dt="2024-01-02T13:32:17.951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6"/>
    <p:restoredTop sz="94323" autoAdjust="0"/>
  </p:normalViewPr>
  <p:slideViewPr>
    <p:cSldViewPr snapToGrid="0">
      <p:cViewPr varScale="1">
        <p:scale>
          <a:sx n="90" d="100"/>
          <a:sy n="90" d="100"/>
        </p:scale>
        <p:origin x="84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custSel addSld modSld sldOrd">
      <pc:chgData name="Riccardo Gobbo" userId="0d04fc686b17e95a" providerId="LiveId" clId="{FD5D5260-68A6-4140-96CD-F964B04056F5}" dt="2024-01-02T13:32:21.845" v="621" actId="27614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2T13:30:48.997" v="617" actId="14100"/>
        <pc:sldMkLst>
          <pc:docMk/>
          <pc:sldMk cId="221176379" sldId="323"/>
        </pc:sldMkLst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2T13:30:48.997" v="617" actId="14100"/>
          <ac:spMkLst>
            <pc:docMk/>
            <pc:sldMk cId="221176379" sldId="323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8_3362F4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3362F4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35461" y="1138631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" y="1678101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277755"/>
            <a:ext cx="3788139" cy="10823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1124913" y="270201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design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1006737" y="24451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</a:t>
            </a:r>
            <a:r>
              <a:rPr lang="en-GB" sz="1600" b="1" dirty="0">
                <a:latin typeface="Didact Gothic" panose="00000500000000000000" pitchFamily="2" charset="0"/>
              </a:rPr>
              <a:t>mean AGI </a:t>
            </a:r>
            <a:r>
              <a:rPr lang="en-GB" sz="1600" dirty="0">
                <a:latin typeface="Didact Gothic" panose="00000500000000000000" pitchFamily="2" charset="0"/>
              </a:rPr>
              <a:t>and </a:t>
            </a:r>
            <a:r>
              <a:rPr lang="en-GB" sz="1600" b="1" dirty="0">
                <a:latin typeface="Didact Gothic" panose="00000500000000000000" pitchFamily="2" charset="0"/>
              </a:rPr>
              <a:t>charging stations amount/type distributions</a:t>
            </a:r>
            <a:r>
              <a:rPr lang="en-GB" sz="1600" dirty="0">
                <a:latin typeface="Didact Gothic" panose="00000500000000000000" pitchFamily="2" charset="0"/>
              </a:rPr>
              <a:t>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 descr="Immagine che contiene schermata, testo, mappa&#10;&#10;Descrizione generata automaticamente">
            <a:extLst>
              <a:ext uri="{FF2B5EF4-FFF2-40B4-BE49-F238E27FC236}">
                <a16:creationId xmlns:a16="http://schemas.microsoft.com/office/drawing/2014/main" id="{AD7E60FD-2318-0B50-DF76-B6DC2D79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8" t="9571" r="15416" b="8486"/>
          <a:stretch/>
        </p:blipFill>
        <p:spPr>
          <a:xfrm>
            <a:off x="173323" y="1371105"/>
            <a:ext cx="2920589" cy="18668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075403" y="1371105"/>
            <a:ext cx="4748557" cy="2993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magine 15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143F3FAD-BA7D-E7E7-659C-B3EB6E6A9C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6" t="8282" r="18267" b="6030"/>
          <a:stretch/>
        </p:blipFill>
        <p:spPr>
          <a:xfrm>
            <a:off x="1435742" y="2987718"/>
            <a:ext cx="2407741" cy="19097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C78FFF-1BC5-1A18-1005-995F905A4774}"/>
              </a:ext>
            </a:extLst>
          </p:cNvPr>
          <p:cNvSpPr txBox="1"/>
          <p:nvPr/>
        </p:nvSpPr>
        <p:spPr>
          <a:xfrm>
            <a:off x="2113133" y="4876611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Public stations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FF9D13-DFA5-CF4A-668E-584C12128850}"/>
              </a:ext>
            </a:extLst>
          </p:cNvPr>
          <p:cNvSpPr txBox="1"/>
          <p:nvPr/>
        </p:nvSpPr>
        <p:spPr>
          <a:xfrm>
            <a:off x="1047172" y="1123041"/>
            <a:ext cx="1114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Private stations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5923202" y="4364526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car count and the charging station count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Highlights the eventual correlation between car density and charging station density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336604"/>
            <a:ext cx="7872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14" y="1642529"/>
            <a:ext cx="5360289" cy="327068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33419" y="2015120"/>
            <a:ext cx="3118369" cy="22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720001" y="1278672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What is the average PHEV range and average AGI for each county?</a:t>
            </a:r>
          </a:p>
          <a:p>
            <a:endParaRPr lang="en-GB" sz="1600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Do, on average, richer regions buy longer-range hybrid vehicles?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479-BB62-DAD4-98D4-F567439A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72" r="44778"/>
          <a:stretch/>
        </p:blipFill>
        <p:spPr>
          <a:xfrm>
            <a:off x="662940" y="2364811"/>
            <a:ext cx="2941320" cy="9748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C2C6322-84A5-B78B-175B-90B1C3E4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20" y="2217913"/>
            <a:ext cx="4258950" cy="19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30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462</Words>
  <Application>Microsoft Office PowerPoint</Application>
  <PresentationFormat>Presentazione su schermo (16:9)</PresentationFormat>
  <Paragraphs>87</Paragraphs>
  <Slides>18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8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Diego Spinosa</cp:lastModifiedBy>
  <cp:revision>11</cp:revision>
  <dcterms:modified xsi:type="dcterms:W3CDTF">2024-01-06T09:49:53Z</dcterms:modified>
</cp:coreProperties>
</file>